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13"/>
  </p:notesMasterIdLst>
  <p:handoutMasterIdLst>
    <p:handoutMasterId r:id="rId14"/>
  </p:handoutMasterIdLst>
  <p:sldIdLst>
    <p:sldId id="302" r:id="rId3"/>
    <p:sldId id="294" r:id="rId4"/>
    <p:sldId id="318" r:id="rId5"/>
    <p:sldId id="319" r:id="rId6"/>
    <p:sldId id="296" r:id="rId7"/>
    <p:sldId id="320" r:id="rId8"/>
    <p:sldId id="323" r:id="rId9"/>
    <p:sldId id="297" r:id="rId10"/>
    <p:sldId id="298" r:id="rId11"/>
    <p:sldId id="32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68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62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2024. 10. 28.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2024. 10. 28.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0" t="65598" b="9375"/>
          <a:stretch/>
        </p:blipFill>
        <p:spPr>
          <a:xfrm>
            <a:off x="0" y="6646331"/>
            <a:ext cx="1809148" cy="1608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60" b="12513"/>
          <a:stretch/>
        </p:blipFill>
        <p:spPr>
          <a:xfrm>
            <a:off x="10880202" y="6675969"/>
            <a:ext cx="1311798" cy="1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676048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2158084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3073925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993106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2158085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307068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999684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986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5hvLpNu796o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E5670-F8BC-4E85-952E-2D04BE479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6000" dirty="0" err="1"/>
              <a:t>양자내성</a:t>
            </a:r>
            <a:r>
              <a:rPr lang="ko-KR" altLang="en-US" sz="6000" dirty="0"/>
              <a:t> 암호 전환</a:t>
            </a:r>
            <a:br>
              <a:rPr lang="en-US" altLang="ko-KR" sz="6000" dirty="0"/>
            </a:br>
            <a:r>
              <a:rPr lang="ko-KR" altLang="en-US" sz="6000" dirty="0"/>
              <a:t> 프로토콜 확인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C4AFB8-7D60-4C5D-812D-5E710371E6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유튜브 주소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youtu.be</a:t>
            </a:r>
            <a:r>
              <a:rPr lang="en-US" altLang="ko-KR" dirty="0">
                <a:hlinkClick r:id="rId2"/>
              </a:rPr>
              <a:t>/5hvLpNu796o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85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FBAD2-B1B1-4922-B9CB-2F006835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TLS 1.3</a:t>
            </a:r>
            <a:r>
              <a:rPr lang="ko-KR" altLang="en-US" dirty="0"/>
              <a:t>에서 </a:t>
            </a:r>
            <a:r>
              <a:rPr lang="ko-KR" altLang="en-US" dirty="0" err="1"/>
              <a:t>양자내성암호</a:t>
            </a:r>
            <a:r>
              <a:rPr lang="ko-KR" altLang="en-US" dirty="0"/>
              <a:t> 적용 가능성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FFD9D-3ADC-43CA-B256-E3A781ED0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TLS 1.3 </a:t>
            </a:r>
            <a:r>
              <a:rPr lang="ko-KR" altLang="en-US" b="1" dirty="0"/>
              <a:t>프로토콜의 </a:t>
            </a:r>
            <a:r>
              <a:rPr lang="en-US" altLang="ko-KR" b="1" dirty="0"/>
              <a:t>PQC</a:t>
            </a:r>
            <a:r>
              <a:rPr lang="ko-KR" altLang="en-US" b="1" dirty="0"/>
              <a:t> 적용 가능성 및 성능 평가</a:t>
            </a:r>
            <a:endParaRPr lang="en-US" altLang="ko-KR" b="1" dirty="0"/>
          </a:p>
          <a:p>
            <a:r>
              <a:rPr lang="en-US" altLang="ko-KR" dirty="0"/>
              <a:t>NIST </a:t>
            </a:r>
            <a:r>
              <a:rPr lang="ko-KR" altLang="en-US" dirty="0"/>
              <a:t>선정 </a:t>
            </a:r>
            <a:r>
              <a:rPr lang="en-US" altLang="ko-KR" dirty="0"/>
              <a:t>PQC </a:t>
            </a:r>
            <a:r>
              <a:rPr lang="ko-KR" altLang="en-US" dirty="0"/>
              <a:t>알고리즘의 성능 비교 및 최적 알고리즘 제안</a:t>
            </a:r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TLS 1.3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핸드셰이크</a:t>
            </a:r>
            <a:r>
              <a:rPr lang="ko-KR" altLang="en-US" b="1" dirty="0">
                <a:solidFill>
                  <a:srgbClr val="FF0000"/>
                </a:solidFill>
              </a:rPr>
              <a:t> 및 인증서 처리에서의 </a:t>
            </a:r>
            <a:r>
              <a:rPr lang="en-US" altLang="ko-KR" b="1" dirty="0">
                <a:solidFill>
                  <a:srgbClr val="FF0000"/>
                </a:solidFill>
              </a:rPr>
              <a:t>PQC </a:t>
            </a:r>
            <a:r>
              <a:rPr lang="ko-KR" altLang="en-US" b="1" dirty="0">
                <a:solidFill>
                  <a:srgbClr val="FF0000"/>
                </a:solidFill>
              </a:rPr>
              <a:t>적용 가능성 분</a:t>
            </a:r>
            <a:r>
              <a:rPr lang="ko-KR" altLang="en-US" dirty="0">
                <a:solidFill>
                  <a:srgbClr val="FF0000"/>
                </a:solidFill>
              </a:rPr>
              <a:t>석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핸드 셰이크 과정 분석</a:t>
            </a:r>
            <a:r>
              <a:rPr lang="en-US" altLang="ko-KR" dirty="0"/>
              <a:t>: </a:t>
            </a:r>
            <a:r>
              <a:rPr lang="ko-KR" altLang="en-US" dirty="0"/>
              <a:t>암호화</a:t>
            </a:r>
            <a:r>
              <a:rPr lang="en-US" altLang="ko-KR" dirty="0"/>
              <a:t>, </a:t>
            </a:r>
            <a:r>
              <a:rPr lang="ko-KR" altLang="en-US" dirty="0"/>
              <a:t>복호화 속도 및 키 생성 속도 비교</a:t>
            </a:r>
            <a:endParaRPr lang="en-US" altLang="ko-KR" dirty="0"/>
          </a:p>
          <a:p>
            <a:pPr lvl="2"/>
            <a:r>
              <a:rPr lang="en-US" altLang="ko-KR" dirty="0"/>
              <a:t>PQC </a:t>
            </a:r>
            <a:r>
              <a:rPr lang="ko-KR" altLang="en-US" dirty="0"/>
              <a:t>알고리즘 적용 시 </a:t>
            </a:r>
            <a:r>
              <a:rPr lang="en-US" altLang="ko-KR" dirty="0"/>
              <a:t>TLS 1.3</a:t>
            </a:r>
            <a:r>
              <a:rPr lang="ko-KR" altLang="en-US" dirty="0"/>
              <a:t>의 성능 변화 측정 및 분석</a:t>
            </a:r>
            <a:endParaRPr lang="en-US" altLang="ko-KR" dirty="0"/>
          </a:p>
          <a:p>
            <a:r>
              <a:rPr lang="ko-KR" altLang="en-US" dirty="0"/>
              <a:t>핵심 이슈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2E75B6"/>
                </a:solidFill>
              </a:rPr>
              <a:t>PQC</a:t>
            </a:r>
            <a:r>
              <a:rPr lang="ko-KR" altLang="en-US" b="1" dirty="0">
                <a:solidFill>
                  <a:srgbClr val="2E75B6"/>
                </a:solidFill>
              </a:rPr>
              <a:t>의 공개키 및 서명 크기가 기존 </a:t>
            </a:r>
            <a:r>
              <a:rPr lang="en-US" altLang="ko-KR" b="1" dirty="0">
                <a:solidFill>
                  <a:srgbClr val="2E75B6"/>
                </a:solidFill>
              </a:rPr>
              <a:t>TLS 1.3</a:t>
            </a:r>
            <a:r>
              <a:rPr lang="ko-KR" altLang="en-US" b="1" dirty="0">
                <a:solidFill>
                  <a:srgbClr val="2E75B6"/>
                </a:solidFill>
              </a:rPr>
              <a:t>에 비해 큼</a:t>
            </a:r>
            <a:endParaRPr lang="en-US" altLang="ko-KR" b="1" dirty="0">
              <a:solidFill>
                <a:srgbClr val="2E75B6"/>
              </a:solidFill>
            </a:endParaRPr>
          </a:p>
          <a:p>
            <a:pPr lvl="1"/>
            <a:r>
              <a:rPr lang="en-US" altLang="ko-KR" dirty="0"/>
              <a:t>Crystals-Dilithium5: 1,760bytes(RSA</a:t>
            </a:r>
            <a:r>
              <a:rPr lang="ko-KR" altLang="en-US" dirty="0"/>
              <a:t> 대비 </a:t>
            </a:r>
            <a:r>
              <a:rPr lang="en-US" altLang="ko-KR" dirty="0"/>
              <a:t>4</a:t>
            </a:r>
            <a:r>
              <a:rPr lang="ko-KR" altLang="en-US" dirty="0"/>
              <a:t>배 이상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Classic </a:t>
            </a:r>
            <a:r>
              <a:rPr lang="en-US" altLang="ko-KR" dirty="0" err="1"/>
              <a:t>McEliece</a:t>
            </a:r>
            <a:r>
              <a:rPr lang="en-US" altLang="ko-KR" dirty="0"/>
              <a:t>: 261,120bytes(</a:t>
            </a:r>
            <a:r>
              <a:rPr lang="ko-KR" altLang="en-US" dirty="0"/>
              <a:t>키 크기 매우 큼</a:t>
            </a:r>
            <a:r>
              <a:rPr lang="en-US" altLang="ko-KR" dirty="0"/>
              <a:t>)</a:t>
            </a:r>
          </a:p>
          <a:p>
            <a:r>
              <a:rPr lang="en-US" altLang="ko-KR" b="1" dirty="0">
                <a:solidFill>
                  <a:srgbClr val="2E75B6"/>
                </a:solidFill>
              </a:rPr>
              <a:t>X.509 </a:t>
            </a:r>
            <a:r>
              <a:rPr lang="ko-KR" altLang="en-US" b="1" dirty="0">
                <a:solidFill>
                  <a:srgbClr val="2E75B6"/>
                </a:solidFill>
              </a:rPr>
              <a:t>인증서 수정</a:t>
            </a:r>
            <a:endParaRPr lang="en-US" altLang="ko-KR" b="1" dirty="0">
              <a:solidFill>
                <a:srgbClr val="2E75B6"/>
              </a:solidFill>
            </a:endParaRPr>
          </a:p>
          <a:p>
            <a:pPr lvl="1"/>
            <a:r>
              <a:rPr lang="en-US" altLang="ko-KR" dirty="0"/>
              <a:t>“Subject Public Key Info” </a:t>
            </a:r>
            <a:r>
              <a:rPr lang="ko-KR" altLang="en-US" dirty="0"/>
              <a:t>섹션에 </a:t>
            </a:r>
            <a:r>
              <a:rPr lang="en-US" altLang="ko-KR" dirty="0"/>
              <a:t>PQC </a:t>
            </a:r>
            <a:r>
              <a:rPr lang="ko-KR" altLang="en-US" dirty="0"/>
              <a:t>공개키 알고리즘 및 공개키를 추가</a:t>
            </a:r>
            <a:endParaRPr lang="en-US" altLang="ko-KR" dirty="0"/>
          </a:p>
          <a:p>
            <a:pPr lvl="1"/>
            <a:r>
              <a:rPr lang="en-US" altLang="ko-KR" dirty="0"/>
              <a:t>PQC</a:t>
            </a:r>
            <a:r>
              <a:rPr lang="ko-KR" altLang="en-US" dirty="0"/>
              <a:t>를 통해 발급된 </a:t>
            </a:r>
            <a:r>
              <a:rPr lang="en-US" altLang="ko-KR" dirty="0"/>
              <a:t>PQ(Pretty Quick) </a:t>
            </a:r>
            <a:r>
              <a:rPr lang="ko-KR" altLang="en-US" dirty="0"/>
              <a:t>서명으로 기존의 서명 항목을 대체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8478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FBAD2-B1B1-4922-B9CB-2F006835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TLS 1.3</a:t>
            </a:r>
            <a:r>
              <a:rPr lang="ko-KR" altLang="en-US" dirty="0"/>
              <a:t>에서 </a:t>
            </a:r>
            <a:r>
              <a:rPr lang="ko-KR" altLang="en-US" dirty="0" err="1"/>
              <a:t>양자내성암호</a:t>
            </a:r>
            <a:r>
              <a:rPr lang="ko-KR" altLang="en-US" dirty="0"/>
              <a:t> 적용 가능성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FFD9D-3ADC-43CA-B256-E3A781ED0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700324" cy="5603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2E75B6"/>
                </a:solidFill>
              </a:rPr>
              <a:t>암호화 알고리즘</a:t>
            </a:r>
            <a:r>
              <a:rPr lang="ko-KR" altLang="en-US" sz="2400" dirty="0"/>
              <a:t> 성능 측정 결과</a:t>
            </a:r>
            <a:r>
              <a:rPr lang="en-US" altLang="ko-KR" sz="2400" dirty="0"/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Crystals-Kyber-512</a:t>
            </a:r>
            <a:r>
              <a:rPr lang="ko-KR" altLang="en-US" sz="2400" b="1" dirty="0">
                <a:solidFill>
                  <a:srgbClr val="FF0000"/>
                </a:solidFill>
              </a:rPr>
              <a:t>가 가장 높은 성능</a:t>
            </a:r>
            <a:r>
              <a:rPr lang="ko-KR" altLang="en-US" sz="2400" dirty="0"/>
              <a:t>을 보임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b="1" dirty="0">
                <a:solidFill>
                  <a:srgbClr val="2E75B6"/>
                </a:solidFill>
              </a:rPr>
              <a:t>전자서명 알고리즘</a:t>
            </a:r>
            <a:r>
              <a:rPr lang="ko-KR" altLang="en-US" sz="2400" dirty="0"/>
              <a:t> 성능 측정 결과 </a:t>
            </a:r>
            <a:r>
              <a:rPr lang="en-US" altLang="ko-KR" sz="2400" b="1" dirty="0">
                <a:solidFill>
                  <a:srgbClr val="FF0000"/>
                </a:solidFill>
              </a:rPr>
              <a:t>Dilithium2, Falcon-1024</a:t>
            </a:r>
            <a:r>
              <a:rPr lang="ko-KR" altLang="en-US" sz="2400" b="1" dirty="0">
                <a:solidFill>
                  <a:srgbClr val="FF0000"/>
                </a:solidFill>
              </a:rPr>
              <a:t>가 가장 높은 성능</a:t>
            </a:r>
            <a:r>
              <a:rPr lang="ko-KR" altLang="en-US" sz="2400" dirty="0"/>
              <a:t>을 보임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0632DE-5887-4099-948F-88C165E67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162" y="1473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693898640">
            <a:extLst>
              <a:ext uri="{FF2B5EF4-FFF2-40B4-BE49-F238E27FC236}">
                <a16:creationId xmlns:a16="http://schemas.microsoft.com/office/drawing/2014/main" id="{1F1A9719-624D-4C76-9758-8F96128D4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9"/>
          <a:stretch>
            <a:fillRect/>
          </a:stretch>
        </p:blipFill>
        <p:spPr bwMode="auto">
          <a:xfrm>
            <a:off x="3378649" y="1581031"/>
            <a:ext cx="3936087" cy="222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25C7FC-B46D-4102-BCD9-46276E64F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33" y="12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693898352">
            <a:extLst>
              <a:ext uri="{FF2B5EF4-FFF2-40B4-BE49-F238E27FC236}">
                <a16:creationId xmlns:a16="http://schemas.microsoft.com/office/drawing/2014/main" id="{0D4BDB0A-5E44-4EFA-80AD-03A980AA0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5" b="52617"/>
          <a:stretch/>
        </p:blipFill>
        <p:spPr bwMode="auto">
          <a:xfrm>
            <a:off x="151121" y="4422991"/>
            <a:ext cx="4872038" cy="222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AF59EC8C-6A64-45D8-8D45-9AD4AB615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3466" y="15192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_x693898352">
            <a:extLst>
              <a:ext uri="{FF2B5EF4-FFF2-40B4-BE49-F238E27FC236}">
                <a16:creationId xmlns:a16="http://schemas.microsoft.com/office/drawing/2014/main" id="{E4ECBB4B-040A-403B-9083-8DDF8649B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64"/>
          <a:stretch/>
        </p:blipFill>
        <p:spPr bwMode="auto">
          <a:xfrm>
            <a:off x="5723466" y="4521926"/>
            <a:ext cx="4953000" cy="223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21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FBAD2-B1B1-4922-B9CB-2F006835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TLS 1.3</a:t>
            </a:r>
            <a:r>
              <a:rPr lang="ko-KR" altLang="en-US" dirty="0"/>
              <a:t>에서 </a:t>
            </a:r>
            <a:r>
              <a:rPr lang="ko-KR" altLang="en-US" dirty="0" err="1"/>
              <a:t>양자내성암호</a:t>
            </a:r>
            <a:r>
              <a:rPr lang="ko-KR" altLang="en-US" dirty="0"/>
              <a:t> 적용 가능성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FFD9D-3ADC-43CA-B256-E3A781ED0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780837" cy="56038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b="1" dirty="0">
              <a:solidFill>
                <a:srgbClr val="2E75B6"/>
              </a:solidFill>
            </a:endParaRPr>
          </a:p>
          <a:p>
            <a:pPr marL="0" indent="0">
              <a:buNone/>
            </a:pPr>
            <a:endParaRPr lang="en-US" altLang="ko-KR" sz="2400" b="1" dirty="0">
              <a:solidFill>
                <a:srgbClr val="2E75B6"/>
              </a:solidFill>
            </a:endParaRPr>
          </a:p>
          <a:p>
            <a:pPr marL="0" indent="0">
              <a:buNone/>
            </a:pPr>
            <a:r>
              <a:rPr lang="ko-KR" altLang="en-US" sz="2400" b="1" dirty="0">
                <a:solidFill>
                  <a:srgbClr val="2E75B6"/>
                </a:solidFill>
              </a:rPr>
              <a:t>암호화 알고리즘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핸드셰이크</a:t>
            </a:r>
            <a:r>
              <a:rPr lang="ko-KR" altLang="en-US" sz="2400" dirty="0"/>
              <a:t> 성능 측정 결과</a:t>
            </a:r>
            <a:r>
              <a:rPr lang="en-US" altLang="ko-KR" sz="2400" dirty="0"/>
              <a:t> </a:t>
            </a:r>
          </a:p>
          <a:p>
            <a:pPr marL="0" indent="0"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Crystals-Kyber-512</a:t>
            </a:r>
            <a:r>
              <a:rPr lang="ko-KR" altLang="en-US" sz="2400" b="1" dirty="0">
                <a:solidFill>
                  <a:srgbClr val="FF0000"/>
                </a:solidFill>
              </a:rPr>
              <a:t>가 가장 높은 효율성</a:t>
            </a:r>
            <a:r>
              <a:rPr lang="ko-KR" altLang="en-US" sz="2400" dirty="0"/>
              <a:t>을 보임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b="1" dirty="0">
                <a:solidFill>
                  <a:srgbClr val="2E75B6"/>
                </a:solidFill>
              </a:rPr>
              <a:t>전자서명 알고리즘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핸드셰이크</a:t>
            </a:r>
            <a:r>
              <a:rPr lang="en-US" altLang="ko-KR" sz="2400" dirty="0"/>
              <a:t> </a:t>
            </a:r>
            <a:r>
              <a:rPr lang="ko-KR" altLang="en-US" sz="2400" dirty="0"/>
              <a:t>성능 측정 결과 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b="1" dirty="0" err="1">
                <a:solidFill>
                  <a:srgbClr val="FF0000"/>
                </a:solidFill>
              </a:rPr>
              <a:t>Dilithium</a:t>
            </a:r>
            <a:r>
              <a:rPr lang="ko-KR" altLang="en-US" sz="2400" b="1" dirty="0">
                <a:solidFill>
                  <a:srgbClr val="FF0000"/>
                </a:solidFill>
              </a:rPr>
              <a:t>이 가장 높은 효율성</a:t>
            </a:r>
            <a:r>
              <a:rPr lang="ko-KR" altLang="en-US" sz="2400" dirty="0"/>
              <a:t>을 보임</a:t>
            </a:r>
          </a:p>
          <a:p>
            <a:endParaRPr lang="ko-KR" altLang="en-US" sz="2400" dirty="0"/>
          </a:p>
        </p:txBody>
      </p:sp>
      <p:pic>
        <p:nvPicPr>
          <p:cNvPr id="4098" name="_x693901304">
            <a:extLst>
              <a:ext uri="{FF2B5EF4-FFF2-40B4-BE49-F238E27FC236}">
                <a16:creationId xmlns:a16="http://schemas.microsoft.com/office/drawing/2014/main" id="{326330C9-D538-46F9-AB1B-1BE260B4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736" y="1277027"/>
            <a:ext cx="4090580" cy="231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_x693901592">
            <a:extLst>
              <a:ext uri="{FF2B5EF4-FFF2-40B4-BE49-F238E27FC236}">
                <a16:creationId xmlns:a16="http://schemas.microsoft.com/office/drawing/2014/main" id="{BCAC9ECD-6E4D-4694-B29B-D2157DC9E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69" y="4202552"/>
            <a:ext cx="4229906" cy="231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A4D33E-1F67-4DF7-9D6C-D633D7BF0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41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FBAD2-B1B1-4922-B9CB-2F006835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Post-Quantum Cryptography (PQC) Network Instrument: Measuring PQC Adoption Rates and Identifying Migration Pathways</a:t>
            </a:r>
            <a:endParaRPr lang="ko-KR" altLang="en-US" sz="24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FFD9D-3ADC-43CA-B256-E3A781ED0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PQC </a:t>
            </a:r>
            <a:r>
              <a:rPr lang="ko-KR" altLang="en-US" dirty="0"/>
              <a:t>네트워크 </a:t>
            </a:r>
            <a:r>
              <a:rPr lang="ko-KR" altLang="en-US" dirty="0" err="1"/>
              <a:t>인스트루먼트를</a:t>
            </a:r>
            <a:r>
              <a:rPr lang="ko-KR" altLang="en-US" dirty="0"/>
              <a:t> 사용한 </a:t>
            </a:r>
            <a:r>
              <a:rPr lang="en-US" altLang="ko-KR" b="1" dirty="0">
                <a:solidFill>
                  <a:srgbClr val="FF0000"/>
                </a:solidFill>
              </a:rPr>
              <a:t>PQC</a:t>
            </a:r>
            <a:r>
              <a:rPr lang="ko-KR" altLang="en-US" b="1" dirty="0">
                <a:solidFill>
                  <a:srgbClr val="FF0000"/>
                </a:solidFill>
              </a:rPr>
              <a:t> 알고리즘 적용 현황 분석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PQC </a:t>
            </a:r>
            <a:r>
              <a:rPr lang="ko-KR" altLang="en-US" dirty="0" err="1"/>
              <a:t>인스트루먼트</a:t>
            </a:r>
            <a:r>
              <a:rPr lang="en-US" altLang="ko-KR" dirty="0"/>
              <a:t>: </a:t>
            </a:r>
            <a:r>
              <a:rPr lang="ko-KR" altLang="en-US" dirty="0"/>
              <a:t>네트워크 프로토콜에서 </a:t>
            </a:r>
            <a:r>
              <a:rPr lang="en-US" altLang="ko-KR" dirty="0"/>
              <a:t>PQC </a:t>
            </a:r>
            <a:r>
              <a:rPr lang="ko-KR" altLang="en-US" dirty="0" err="1"/>
              <a:t>채택률을</a:t>
            </a:r>
            <a:r>
              <a:rPr lang="ko-KR" altLang="en-US" dirty="0"/>
              <a:t> 실시간으로 측정</a:t>
            </a:r>
            <a:endParaRPr lang="en-US" altLang="ko-KR" dirty="0"/>
          </a:p>
          <a:p>
            <a:pPr lvl="1"/>
            <a:r>
              <a:rPr lang="ko-KR" altLang="en-US" dirty="0"/>
              <a:t>트래픽에서 암호화 알고리즘 사용 현황 자동 수집 후 정규화</a:t>
            </a:r>
            <a:endParaRPr lang="en-US" altLang="ko-KR" dirty="0"/>
          </a:p>
          <a:p>
            <a:pPr lvl="2"/>
            <a:r>
              <a:rPr lang="ko-KR" altLang="en-US" dirty="0" err="1"/>
              <a:t>정규화된</a:t>
            </a:r>
            <a:r>
              <a:rPr lang="ko-KR" altLang="en-US" dirty="0"/>
              <a:t> 데이터를 통해 각 프로토콜 별 </a:t>
            </a:r>
            <a:r>
              <a:rPr lang="en-US" altLang="ko-KR" dirty="0"/>
              <a:t>PQC </a:t>
            </a:r>
            <a:r>
              <a:rPr lang="ko-KR" altLang="en-US" dirty="0"/>
              <a:t>채택 상태 비교 가능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2E75B6"/>
                </a:solidFill>
              </a:rPr>
              <a:t>SSH </a:t>
            </a:r>
            <a:r>
              <a:rPr lang="ko-KR" altLang="en-US" b="1" dirty="0">
                <a:solidFill>
                  <a:srgbClr val="2E75B6"/>
                </a:solidFill>
              </a:rPr>
              <a:t>및 </a:t>
            </a:r>
            <a:r>
              <a:rPr lang="en-US" altLang="ko-KR" b="1" dirty="0">
                <a:solidFill>
                  <a:srgbClr val="2E75B6"/>
                </a:solidFill>
              </a:rPr>
              <a:t>TLS </a:t>
            </a:r>
            <a:r>
              <a:rPr lang="ko-KR" altLang="en-US" b="1" dirty="0">
                <a:solidFill>
                  <a:srgbClr val="2E75B6"/>
                </a:solidFill>
              </a:rPr>
              <a:t>등의 프로토콜에서 사용된 암호화 알고리즘 분석 수행</a:t>
            </a:r>
            <a:endParaRPr lang="en-US" altLang="ko-KR" b="1" dirty="0">
              <a:solidFill>
                <a:srgbClr val="2E75B6"/>
              </a:solidFill>
            </a:endParaRPr>
          </a:p>
          <a:p>
            <a:pPr lvl="1"/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응용 프로그램 및 프로토콜의 </a:t>
            </a:r>
            <a:r>
              <a:rPr lang="en-US" altLang="ko-KR" b="1" dirty="0">
                <a:solidFill>
                  <a:srgbClr val="FF0000"/>
                </a:solidFill>
              </a:rPr>
              <a:t>PQC </a:t>
            </a:r>
            <a:r>
              <a:rPr lang="ko-KR" altLang="en-US" b="1" dirty="0">
                <a:solidFill>
                  <a:srgbClr val="FF0000"/>
                </a:solidFill>
              </a:rPr>
              <a:t>적용 현황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b="1" dirty="0">
                <a:solidFill>
                  <a:srgbClr val="2E75B6"/>
                </a:solidFill>
              </a:rPr>
              <a:t>대부분의 프로토콜 및 응용프로그램은 </a:t>
            </a:r>
            <a:r>
              <a:rPr lang="en-US" altLang="ko-KR" b="1" dirty="0">
                <a:solidFill>
                  <a:srgbClr val="2E75B6"/>
                </a:solidFill>
              </a:rPr>
              <a:t>PQC </a:t>
            </a:r>
            <a:r>
              <a:rPr lang="ko-KR" altLang="en-US" b="1" dirty="0">
                <a:solidFill>
                  <a:srgbClr val="2E75B6"/>
                </a:solidFill>
              </a:rPr>
              <a:t>준비 상태 미비</a:t>
            </a:r>
            <a:endParaRPr lang="en-US" altLang="ko-KR" b="1" dirty="0">
              <a:solidFill>
                <a:srgbClr val="2E75B6"/>
              </a:solidFill>
            </a:endParaRPr>
          </a:p>
          <a:p>
            <a:pPr lvl="2"/>
            <a:r>
              <a:rPr lang="en-US" altLang="ko-KR" dirty="0"/>
              <a:t>DHCP, DNS, SMTP </a:t>
            </a:r>
            <a:r>
              <a:rPr lang="ko-KR" altLang="en-US" dirty="0"/>
              <a:t>등은 현재 </a:t>
            </a:r>
            <a:r>
              <a:rPr lang="en-US" altLang="ko-KR" dirty="0"/>
              <a:t>PQC</a:t>
            </a:r>
            <a:r>
              <a:rPr lang="ko-KR" altLang="en-US" dirty="0"/>
              <a:t> 구현이 진행되지 않음</a:t>
            </a:r>
            <a:endParaRPr lang="en-US" altLang="ko-KR" dirty="0"/>
          </a:p>
          <a:p>
            <a:pPr lvl="1"/>
            <a:r>
              <a:rPr lang="en-US" altLang="ko-KR" dirty="0"/>
              <a:t>SSH</a:t>
            </a:r>
            <a:r>
              <a:rPr lang="ko-KR" altLang="en-US" dirty="0"/>
              <a:t>는 </a:t>
            </a:r>
            <a:r>
              <a:rPr lang="en-US" altLang="ko-KR" dirty="0"/>
              <a:t>sntrup761x25519-sha512 </a:t>
            </a:r>
            <a:r>
              <a:rPr lang="ko-KR" altLang="en-US" dirty="0"/>
              <a:t>키 교환 방식을 통해 </a:t>
            </a:r>
            <a:r>
              <a:rPr lang="en-US" altLang="ko-KR" dirty="0"/>
              <a:t>PQC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en-US" altLang="ko-KR" dirty="0"/>
              <a:t>SSL</a:t>
            </a:r>
            <a:r>
              <a:rPr lang="ko-KR" altLang="en-US" dirty="0"/>
              <a:t>은 </a:t>
            </a:r>
            <a:r>
              <a:rPr lang="en-US" altLang="ko-KR" dirty="0"/>
              <a:t>KEM(BIKE, </a:t>
            </a:r>
            <a:r>
              <a:rPr lang="en-US" altLang="ko-KR" dirty="0" err="1"/>
              <a:t>Kyber</a:t>
            </a:r>
            <a:r>
              <a:rPr lang="en-US" altLang="ko-KR" dirty="0"/>
              <a:t>), DSA(</a:t>
            </a:r>
            <a:r>
              <a:rPr lang="en-US" altLang="ko-KR" dirty="0" err="1"/>
              <a:t>Dilithium</a:t>
            </a:r>
            <a:r>
              <a:rPr lang="en-US" altLang="ko-KR" dirty="0"/>
              <a:t>)</a:t>
            </a:r>
            <a:r>
              <a:rPr lang="ko-KR" altLang="en-US" dirty="0"/>
              <a:t>을 통해 </a:t>
            </a:r>
            <a:r>
              <a:rPr lang="en-US" altLang="ko-KR" dirty="0"/>
              <a:t>PQC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en-US" altLang="ko-KR" dirty="0"/>
              <a:t>HTTP </a:t>
            </a:r>
            <a:r>
              <a:rPr lang="ko-KR" altLang="en-US" dirty="0"/>
              <a:t>및</a:t>
            </a:r>
            <a:r>
              <a:rPr lang="en-US" altLang="ko-KR" dirty="0"/>
              <a:t> FTP</a:t>
            </a:r>
            <a:r>
              <a:rPr lang="ko-KR" altLang="en-US" dirty="0"/>
              <a:t>는 </a:t>
            </a:r>
            <a:r>
              <a:rPr lang="en-US" altLang="ko-KR" dirty="0"/>
              <a:t>SSL/TLS</a:t>
            </a:r>
            <a:r>
              <a:rPr lang="ko-KR" altLang="en-US" dirty="0"/>
              <a:t>를 통해 </a:t>
            </a:r>
            <a:r>
              <a:rPr lang="en-US" altLang="ko-KR" dirty="0"/>
              <a:t>PQC </a:t>
            </a:r>
            <a:r>
              <a:rPr lang="ko-KR" altLang="en-US" dirty="0"/>
              <a:t>구현 가능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973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FBAD2-B1B1-4922-B9CB-2F006835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Post-Quantum Cryptography (PQC) Network Instrument: Measuring PQC Adoption Rates and Identifying Migration Pathways</a:t>
            </a:r>
            <a:endParaRPr lang="ko-KR" altLang="en-US" sz="24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FFD9D-3ADC-43CA-B256-E3A781ED0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135" y="1042621"/>
            <a:ext cx="11369675" cy="560387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응용 프로그램 및 프로토콜의 </a:t>
            </a:r>
            <a:r>
              <a:rPr lang="en-US" altLang="ko-KR" dirty="0"/>
              <a:t>PQC </a:t>
            </a:r>
            <a:r>
              <a:rPr lang="ko-KR" altLang="en-US" dirty="0"/>
              <a:t>적용 현황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782CBF3-D3DE-4C2B-AA72-C4AD5E54C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543537"/>
              </p:ext>
            </p:extLst>
          </p:nvPr>
        </p:nvGraphicFramePr>
        <p:xfrm>
          <a:off x="719669" y="1499211"/>
          <a:ext cx="10270065" cy="5358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2131">
                  <a:extLst>
                    <a:ext uri="{9D8B030D-6E8A-4147-A177-3AD203B41FA5}">
                      <a16:colId xmlns:a16="http://schemas.microsoft.com/office/drawing/2014/main" val="3233360204"/>
                    </a:ext>
                  </a:extLst>
                </a:gridCol>
                <a:gridCol w="4008967">
                  <a:extLst>
                    <a:ext uri="{9D8B030D-6E8A-4147-A177-3AD203B41FA5}">
                      <a16:colId xmlns:a16="http://schemas.microsoft.com/office/drawing/2014/main" val="942262883"/>
                    </a:ext>
                  </a:extLst>
                </a:gridCol>
                <a:gridCol w="4008967">
                  <a:extLst>
                    <a:ext uri="{9D8B030D-6E8A-4147-A177-3AD203B41FA5}">
                      <a16:colId xmlns:a16="http://schemas.microsoft.com/office/drawing/2014/main" val="3180706258"/>
                    </a:ext>
                  </a:extLst>
                </a:gridCol>
              </a:tblGrid>
              <a:tr h="2560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프로토콜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프로토콜 설명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pqc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 marL="64770" marR="64770" marT="18034" marB="18034" anchor="ctr"/>
                </a:tc>
                <a:extLst>
                  <a:ext uri="{0D108BD9-81ED-4DB2-BD59-A6C34878D82A}">
                    <a16:rowId xmlns:a16="http://schemas.microsoft.com/office/drawing/2014/main" val="1899717948"/>
                  </a:ext>
                </a:extLst>
              </a:tr>
              <a:tr h="2560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BHR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 차단 라우터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N/A</a:t>
                      </a:r>
                    </a:p>
                  </a:txBody>
                  <a:tcPr marL="64770" marR="64770" marT="18034" marB="18034" anchor="ctr"/>
                </a:tc>
                <a:extLst>
                  <a:ext uri="{0D108BD9-81ED-4DB2-BD59-A6C34878D82A}">
                    <a16:rowId xmlns:a16="http://schemas.microsoft.com/office/drawing/2014/main" val="2632821656"/>
                  </a:ext>
                </a:extLst>
              </a:tr>
              <a:tr h="2560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DHCP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동적 호스트 구성 프로토콜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N/A</a:t>
                      </a:r>
                    </a:p>
                  </a:txBody>
                  <a:tcPr marL="64770" marR="64770" marT="18034" marB="18034" anchor="ctr"/>
                </a:tc>
                <a:extLst>
                  <a:ext uri="{0D108BD9-81ED-4DB2-BD59-A6C34878D82A}">
                    <a16:rowId xmlns:a16="http://schemas.microsoft.com/office/drawing/2014/main" val="1111087129"/>
                  </a:ext>
                </a:extLst>
              </a:tr>
              <a:tr h="2560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DNS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도메인 이름 시스템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N/A</a:t>
                      </a:r>
                    </a:p>
                  </a:txBody>
                  <a:tcPr marL="64770" marR="64770" marT="18034" marB="18034" anchor="ctr"/>
                </a:tc>
                <a:extLst>
                  <a:ext uri="{0D108BD9-81ED-4DB2-BD59-A6C34878D82A}">
                    <a16:rowId xmlns:a16="http://schemas.microsoft.com/office/drawing/2014/main" val="1008083501"/>
                  </a:ext>
                </a:extLst>
              </a:tr>
              <a:tr h="2560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DPD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피어 검출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N/A</a:t>
                      </a:r>
                    </a:p>
                  </a:txBody>
                  <a:tcPr marL="64770" marR="64770" marT="18034" marB="18034" anchor="ctr"/>
                </a:tc>
                <a:extLst>
                  <a:ext uri="{0D108BD9-81ED-4DB2-BD59-A6C34878D82A}">
                    <a16:rowId xmlns:a16="http://schemas.microsoft.com/office/drawing/2014/main" val="2566325791"/>
                  </a:ext>
                </a:extLst>
              </a:tr>
              <a:tr h="2560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HTTP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하이퍼텍스트 전송 프로토콜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SSL/TLS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통해 구현</a:t>
                      </a:r>
                    </a:p>
                  </a:txBody>
                  <a:tcPr marL="64770" marR="64770" marT="18034" marB="18034" anchor="ctr"/>
                </a:tc>
                <a:extLst>
                  <a:ext uri="{0D108BD9-81ED-4DB2-BD59-A6C34878D82A}">
                    <a16:rowId xmlns:a16="http://schemas.microsoft.com/office/drawing/2014/main" val="728445216"/>
                  </a:ext>
                </a:extLst>
              </a:tr>
              <a:tr h="2560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FTP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 전송 프로토콜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SSL/TLS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통해 구현</a:t>
                      </a:r>
                    </a:p>
                  </a:txBody>
                  <a:tcPr marL="64770" marR="64770" marT="18034" marB="18034" anchor="ctr"/>
                </a:tc>
                <a:extLst>
                  <a:ext uri="{0D108BD9-81ED-4DB2-BD59-A6C34878D82A}">
                    <a16:rowId xmlns:a16="http://schemas.microsoft.com/office/drawing/2014/main" val="433276618"/>
                  </a:ext>
                </a:extLst>
              </a:tr>
              <a:tr h="2560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Kerberos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네트워크 인증 프로토콜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N/A</a:t>
                      </a:r>
                    </a:p>
                  </a:txBody>
                  <a:tcPr marL="64770" marR="64770" marT="18034" marB="18034" anchor="ctr"/>
                </a:tc>
                <a:extLst>
                  <a:ext uri="{0D108BD9-81ED-4DB2-BD59-A6C34878D82A}">
                    <a16:rowId xmlns:a16="http://schemas.microsoft.com/office/drawing/2014/main" val="2625286304"/>
                  </a:ext>
                </a:extLst>
              </a:tr>
              <a:tr h="2560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krb5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클라이언트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데이터 통신 프로토콜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N/A</a:t>
                      </a:r>
                    </a:p>
                  </a:txBody>
                  <a:tcPr marL="64770" marR="64770" marT="18034" marB="18034" anchor="ctr"/>
                </a:tc>
                <a:extLst>
                  <a:ext uri="{0D108BD9-81ED-4DB2-BD59-A6C34878D82A}">
                    <a16:rowId xmlns:a16="http://schemas.microsoft.com/office/drawing/2014/main" val="4181486167"/>
                  </a:ext>
                </a:extLst>
              </a:tr>
              <a:tr h="2560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LDAP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관계형 데이터베이스 프로토콜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N/A</a:t>
                      </a:r>
                    </a:p>
                  </a:txBody>
                  <a:tcPr marL="64770" marR="64770" marT="18034" marB="18034" anchor="ctr"/>
                </a:tc>
                <a:extLst>
                  <a:ext uri="{0D108BD9-81ED-4DB2-BD59-A6C34878D82A}">
                    <a16:rowId xmlns:a16="http://schemas.microsoft.com/office/drawing/2014/main" val="182109424"/>
                  </a:ext>
                </a:extLst>
              </a:tr>
              <a:tr h="2560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NTLM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LAN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 프로토콜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N/A</a:t>
                      </a:r>
                    </a:p>
                  </a:txBody>
                  <a:tcPr marL="64770" marR="64770" marT="18034" marB="18034" anchor="ctr"/>
                </a:tc>
                <a:extLst>
                  <a:ext uri="{0D108BD9-81ED-4DB2-BD59-A6C34878D82A}">
                    <a16:rowId xmlns:a16="http://schemas.microsoft.com/office/drawing/2014/main" val="1236856320"/>
                  </a:ext>
                </a:extLst>
              </a:tr>
              <a:tr h="2560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RADIUS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인증 사용자 서비스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N/A</a:t>
                      </a:r>
                    </a:p>
                  </a:txBody>
                  <a:tcPr marL="64770" marR="64770" marT="18034" marB="18034" anchor="ctr"/>
                </a:tc>
                <a:extLst>
                  <a:ext uri="{0D108BD9-81ED-4DB2-BD59-A6C34878D82A}">
                    <a16:rowId xmlns:a16="http://schemas.microsoft.com/office/drawing/2014/main" val="552178845"/>
                  </a:ext>
                </a:extLst>
              </a:tr>
              <a:tr h="2560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RDP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데스크탑 프로토콜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N/A</a:t>
                      </a:r>
                    </a:p>
                  </a:txBody>
                  <a:tcPr marL="64770" marR="64770" marT="18034" marB="18034" anchor="ctr"/>
                </a:tc>
                <a:extLst>
                  <a:ext uri="{0D108BD9-81ED-4DB2-BD59-A6C34878D82A}">
                    <a16:rowId xmlns:a16="http://schemas.microsoft.com/office/drawing/2014/main" val="30472679"/>
                  </a:ext>
                </a:extLst>
              </a:tr>
              <a:tr h="2560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SIP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세션 시작 프로토콜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N/A</a:t>
                      </a:r>
                    </a:p>
                  </a:txBody>
                  <a:tcPr marL="64770" marR="64770" marT="18034" marB="18034" anchor="ctr"/>
                </a:tc>
                <a:extLst>
                  <a:ext uri="{0D108BD9-81ED-4DB2-BD59-A6C34878D82A}">
                    <a16:rowId xmlns:a16="http://schemas.microsoft.com/office/drawing/2014/main" val="1456555607"/>
                  </a:ext>
                </a:extLst>
              </a:tr>
              <a:tr h="2560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SMB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메시지 블록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N/A</a:t>
                      </a:r>
                    </a:p>
                  </a:txBody>
                  <a:tcPr marL="64770" marR="64770" marT="18034" marB="18034" anchor="ctr"/>
                </a:tc>
                <a:extLst>
                  <a:ext uri="{0D108BD9-81ED-4DB2-BD59-A6C34878D82A}">
                    <a16:rowId xmlns:a16="http://schemas.microsoft.com/office/drawing/2014/main" val="2202425661"/>
                  </a:ext>
                </a:extLst>
              </a:tr>
              <a:tr h="5027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SSH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보안 셸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sntrup761x25519-sha512@openssh.com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 교환 방식을 통해 구현</a:t>
                      </a:r>
                    </a:p>
                  </a:txBody>
                  <a:tcPr marL="64770" marR="64770" marT="18034" marB="18034" anchor="ctr"/>
                </a:tc>
                <a:extLst>
                  <a:ext uri="{0D108BD9-81ED-4DB2-BD59-A6C34878D82A}">
                    <a16:rowId xmlns:a16="http://schemas.microsoft.com/office/drawing/2014/main" val="1856287890"/>
                  </a:ext>
                </a:extLst>
              </a:tr>
              <a:tr h="5027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SSL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보안 소켓 계층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KEM(BIKE, CRYSTALS-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Kyber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),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DSA(CRYSTALS-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Dilithium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통해 구현</a:t>
                      </a:r>
                    </a:p>
                  </a:txBody>
                  <a:tcPr marL="64770" marR="64770" marT="18034" marB="18034" anchor="ctr"/>
                </a:tc>
                <a:extLst>
                  <a:ext uri="{0D108BD9-81ED-4DB2-BD59-A6C34878D82A}">
                    <a16:rowId xmlns:a16="http://schemas.microsoft.com/office/drawing/2014/main" val="3711668662"/>
                  </a:ext>
                </a:extLst>
              </a:tr>
              <a:tr h="2560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SMTP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간이 메일 전송 프로토콜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N/A</a:t>
                      </a:r>
                    </a:p>
                  </a:txBody>
                  <a:tcPr marL="64770" marR="64770" marT="18034" marB="18034" anchor="ctr"/>
                </a:tc>
                <a:extLst>
                  <a:ext uri="{0D108BD9-81ED-4DB2-BD59-A6C34878D82A}">
                    <a16:rowId xmlns:a16="http://schemas.microsoft.com/office/drawing/2014/main" val="1114358171"/>
                  </a:ext>
                </a:extLst>
              </a:tr>
              <a:tr h="2560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Shibboleth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분산 컴퓨팅 인증 시스템</a:t>
                      </a:r>
                    </a:p>
                  </a:txBody>
                  <a:tcPr marL="64770" marR="64770" marT="18034" marB="1803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N/A</a:t>
                      </a:r>
                    </a:p>
                  </a:txBody>
                  <a:tcPr marL="64770" marR="64770" marT="18034" marB="18034" anchor="ctr"/>
                </a:tc>
                <a:extLst>
                  <a:ext uri="{0D108BD9-81ED-4DB2-BD59-A6C34878D82A}">
                    <a16:rowId xmlns:a16="http://schemas.microsoft.com/office/drawing/2014/main" val="459789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8743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FBAD2-B1B1-4922-B9CB-2F006835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Post-Quantum Cryptography (PQC) Network Instrument: Measuring PQC Adoption Rates and Identifying Migration Pathways</a:t>
            </a:r>
            <a:endParaRPr lang="ko-KR" altLang="en-US" sz="24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FFD9D-3ADC-43CA-B256-E3A781ED0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687704" cy="5603875"/>
          </a:xfrm>
        </p:spPr>
        <p:txBody>
          <a:bodyPr/>
          <a:lstStyle/>
          <a:p>
            <a:r>
              <a:rPr lang="ko-KR" altLang="en-US" dirty="0"/>
              <a:t>네트워크 프로토콜 </a:t>
            </a:r>
            <a:r>
              <a:rPr lang="en-US" altLang="ko-KR" dirty="0"/>
              <a:t>PQC </a:t>
            </a:r>
            <a:r>
              <a:rPr lang="ko-KR" altLang="en-US" dirty="0"/>
              <a:t>채택 분석 방법론</a:t>
            </a:r>
            <a:endParaRPr lang="en-US" altLang="ko-KR" dirty="0"/>
          </a:p>
          <a:p>
            <a:pPr lvl="1"/>
            <a:r>
              <a:rPr lang="ko-KR" altLang="en-US" dirty="0"/>
              <a:t>네트워크 트래픽을 분석하여 </a:t>
            </a:r>
            <a:r>
              <a:rPr lang="ko-KR" altLang="en-US" b="1" dirty="0">
                <a:solidFill>
                  <a:srgbClr val="2E75B6"/>
                </a:solidFill>
              </a:rPr>
              <a:t>주요 프로토콜에서 암호화 알고리즘 사용 현황 수집</a:t>
            </a:r>
            <a:endParaRPr lang="en-US" altLang="ko-KR" b="1" dirty="0">
              <a:solidFill>
                <a:srgbClr val="2E75B6"/>
              </a:solidFill>
            </a:endParaRPr>
          </a:p>
          <a:p>
            <a:pPr lvl="2"/>
            <a:r>
              <a:rPr lang="ko-KR" altLang="en-US" dirty="0"/>
              <a:t>수집한 데이터를 바탕으로 선형 회귀 분석 등의 통계적 기법을 활용해 </a:t>
            </a:r>
            <a:r>
              <a:rPr lang="en-US" altLang="ko-KR" dirty="0"/>
              <a:t>PQC </a:t>
            </a:r>
            <a:r>
              <a:rPr lang="ko-KR" altLang="en-US" dirty="0" err="1"/>
              <a:t>채택률</a:t>
            </a:r>
            <a:r>
              <a:rPr lang="ko-KR" altLang="en-US" dirty="0"/>
              <a:t> 측정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네트워크 프로토콜 </a:t>
            </a:r>
            <a:r>
              <a:rPr lang="en-US" altLang="ko-KR" dirty="0"/>
              <a:t>PQC </a:t>
            </a:r>
            <a:r>
              <a:rPr lang="ko-KR" altLang="en-US" dirty="0"/>
              <a:t>채택 현황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FF0000"/>
                </a:solidFill>
              </a:rPr>
              <a:t>대부분의 프로토콜에서 레거시 암호화 알고리즘 주로 사용 중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SSH: sntrup761x25519-sha512 </a:t>
            </a:r>
            <a:r>
              <a:rPr lang="ko-KR" altLang="en-US" dirty="0"/>
              <a:t>비율 약 </a:t>
            </a:r>
            <a:r>
              <a:rPr lang="en-US" altLang="ko-KR" dirty="0"/>
              <a:t>0.029%</a:t>
            </a:r>
          </a:p>
          <a:p>
            <a:pPr lvl="2"/>
            <a:r>
              <a:rPr lang="en-US" altLang="ko-KR" dirty="0"/>
              <a:t>TLS: </a:t>
            </a:r>
            <a:r>
              <a:rPr lang="en-US" altLang="ko-KR" dirty="0" err="1"/>
              <a:t>Kyber</a:t>
            </a:r>
            <a:r>
              <a:rPr lang="ko-KR" altLang="en-US" dirty="0"/>
              <a:t>를 지원하나</a:t>
            </a:r>
            <a:r>
              <a:rPr lang="en-US" altLang="ko-KR" dirty="0"/>
              <a:t>, </a:t>
            </a:r>
            <a:r>
              <a:rPr lang="ko-KR" altLang="en-US" dirty="0"/>
              <a:t>실제 사용은 검출되지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네트워크 프로토콜 </a:t>
            </a:r>
            <a:r>
              <a:rPr lang="en-US" altLang="ko-KR" dirty="0"/>
              <a:t>PQC </a:t>
            </a:r>
            <a:r>
              <a:rPr lang="ko-KR" altLang="en-US" dirty="0"/>
              <a:t>전환 전략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2E75B6"/>
                </a:solidFill>
              </a:rPr>
              <a:t>하이브리드 방식 도입 고려</a:t>
            </a:r>
            <a:endParaRPr lang="en-US" altLang="ko-KR" b="1" dirty="0">
              <a:solidFill>
                <a:srgbClr val="2E75B6"/>
              </a:solidFill>
            </a:endParaRPr>
          </a:p>
          <a:p>
            <a:pPr lvl="1"/>
            <a:r>
              <a:rPr lang="en-US" altLang="ko-KR" dirty="0"/>
              <a:t>OpenSSH</a:t>
            </a:r>
            <a:r>
              <a:rPr lang="ko-KR" altLang="en-US" dirty="0"/>
              <a:t>에서 </a:t>
            </a:r>
            <a:r>
              <a:rPr lang="en-US" altLang="ko-KR" dirty="0"/>
              <a:t>sntrup761x25519-sha512</a:t>
            </a:r>
            <a:r>
              <a:rPr lang="ko-KR" altLang="en-US" dirty="0"/>
              <a:t>와 같은 하이브리드 방식 채택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3957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FBAD2-B1B1-4922-B9CB-2F006835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Exploring Post Quantum Cryptography with Quantum </a:t>
            </a:r>
            <a:r>
              <a:rPr lang="en-US" altLang="ko-KR" sz="2400" dirty="0" err="1"/>
              <a:t>KeyDistribution</a:t>
            </a:r>
            <a:r>
              <a:rPr lang="en-US" altLang="ko-KR" sz="2400" dirty="0"/>
              <a:t> for Sustainable Mobile Network Architecture Design</a:t>
            </a:r>
            <a:endParaRPr lang="ko-KR" altLang="en-US" sz="24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FFD9D-3ADC-43CA-B256-E3A781ED0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2E75B6"/>
                </a:solidFill>
              </a:rPr>
              <a:t>모바일 네트워크 보안을 위한 </a:t>
            </a:r>
            <a:r>
              <a:rPr lang="en-US" altLang="ko-KR" b="1" dirty="0">
                <a:solidFill>
                  <a:srgbClr val="2E75B6"/>
                </a:solidFill>
              </a:rPr>
              <a:t>PQC </a:t>
            </a:r>
            <a:r>
              <a:rPr lang="ko-KR" altLang="en-US" b="1" dirty="0">
                <a:solidFill>
                  <a:srgbClr val="2E75B6"/>
                </a:solidFill>
              </a:rPr>
              <a:t>및 </a:t>
            </a:r>
            <a:r>
              <a:rPr lang="en-US" altLang="ko-KR" b="1" dirty="0">
                <a:solidFill>
                  <a:srgbClr val="2E75B6"/>
                </a:solidFill>
              </a:rPr>
              <a:t>QKD </a:t>
            </a:r>
            <a:r>
              <a:rPr lang="ko-KR" altLang="en-US" b="1" dirty="0">
                <a:solidFill>
                  <a:srgbClr val="2E75B6"/>
                </a:solidFill>
              </a:rPr>
              <a:t>통합 아키텍처 제안</a:t>
            </a:r>
            <a:endParaRPr lang="en-US" altLang="ko-KR" b="1" dirty="0">
              <a:solidFill>
                <a:srgbClr val="2E75B6"/>
              </a:solidFill>
            </a:endParaRPr>
          </a:p>
          <a:p>
            <a:pPr lvl="1"/>
            <a:r>
              <a:rPr lang="en-US" altLang="ko-KR" dirty="0"/>
              <a:t>Application Layer: </a:t>
            </a:r>
            <a:r>
              <a:rPr lang="ko-KR" altLang="en-US" dirty="0"/>
              <a:t>데이터 전송 시 </a:t>
            </a:r>
            <a:r>
              <a:rPr lang="en-US" altLang="ko-KR" dirty="0"/>
              <a:t>PQC </a:t>
            </a:r>
            <a:r>
              <a:rPr lang="ko-KR" altLang="en-US" dirty="0"/>
              <a:t>암호화 수행</a:t>
            </a:r>
            <a:endParaRPr lang="en-US" altLang="ko-KR" dirty="0"/>
          </a:p>
          <a:p>
            <a:pPr lvl="1"/>
            <a:r>
              <a:rPr lang="en-US" altLang="ko-KR" dirty="0"/>
              <a:t>Key Management Service Layer: QKD</a:t>
            </a:r>
            <a:r>
              <a:rPr lang="ko-KR" altLang="en-US" dirty="0"/>
              <a:t>를 통한 비밀키 관리</a:t>
            </a:r>
            <a:endParaRPr lang="en-US" altLang="ko-KR" dirty="0"/>
          </a:p>
          <a:p>
            <a:pPr lvl="1"/>
            <a:r>
              <a:rPr lang="en-US" altLang="ko-KR" dirty="0"/>
              <a:t>Control Layer &amp; Communication Layer: </a:t>
            </a:r>
            <a:r>
              <a:rPr lang="ko-KR" altLang="en-US" dirty="0"/>
              <a:t>네트워크 제어 및 데이터 통신 수행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4BD0900-497E-4C78-B49A-D2B86417D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696917544">
            <a:extLst>
              <a:ext uri="{FF2B5EF4-FFF2-40B4-BE49-F238E27FC236}">
                <a16:creationId xmlns:a16="http://schemas.microsoft.com/office/drawing/2014/main" id="{A72BF7E2-C6AE-48D3-B270-4093A2E6A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4" r="9413"/>
          <a:stretch/>
        </p:blipFill>
        <p:spPr bwMode="auto">
          <a:xfrm>
            <a:off x="3369735" y="2799878"/>
            <a:ext cx="5020734" cy="39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990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FBAD2-B1B1-4922-B9CB-2F006835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Exploring Post Quantum Cryptography with Quantum </a:t>
            </a:r>
            <a:r>
              <a:rPr lang="en-US" altLang="ko-KR" sz="2400" dirty="0" err="1"/>
              <a:t>KeyDistribution</a:t>
            </a:r>
            <a:r>
              <a:rPr lang="en-US" altLang="ko-KR" sz="2400" dirty="0"/>
              <a:t> for Sustainable Mobile Network Architecture Design</a:t>
            </a:r>
            <a:endParaRPr lang="ko-KR" altLang="en-US" sz="24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FFD9D-3ADC-43CA-B256-E3A781ED0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2E75B6"/>
                </a:solidFill>
              </a:rPr>
              <a:t>모바일 네트워크 환경에서의 </a:t>
            </a:r>
            <a:r>
              <a:rPr lang="en-US" altLang="ko-KR" b="1" dirty="0">
                <a:solidFill>
                  <a:srgbClr val="2E75B6"/>
                </a:solidFill>
              </a:rPr>
              <a:t>PQC </a:t>
            </a:r>
            <a:r>
              <a:rPr lang="ko-KR" altLang="en-US" b="1" dirty="0">
                <a:solidFill>
                  <a:srgbClr val="2E75B6"/>
                </a:solidFill>
              </a:rPr>
              <a:t>및 </a:t>
            </a:r>
            <a:r>
              <a:rPr lang="en-US" altLang="ko-KR" b="1" dirty="0">
                <a:solidFill>
                  <a:srgbClr val="2E75B6"/>
                </a:solidFill>
              </a:rPr>
              <a:t>QKD </a:t>
            </a:r>
            <a:r>
              <a:rPr lang="ko-KR" altLang="en-US" b="1" dirty="0">
                <a:solidFill>
                  <a:srgbClr val="2E75B6"/>
                </a:solidFill>
              </a:rPr>
              <a:t>구현 및 최적화</a:t>
            </a:r>
            <a:endParaRPr lang="en-US" altLang="ko-KR" b="1" dirty="0">
              <a:solidFill>
                <a:srgbClr val="2E75B6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구현 방안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914400" lvl="1" indent="-457200">
              <a:buAutoNum type="arabicPeriod"/>
            </a:pPr>
            <a:r>
              <a:rPr lang="ko-KR" altLang="en-US" dirty="0"/>
              <a:t>클래식 채널을 통한 초기 등록 및 인증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ko-KR" altLang="en-US" dirty="0"/>
              <a:t>양자 보안 채널을 통한 키 전달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ko-KR" altLang="en-US" dirty="0"/>
              <a:t>암호화 된 데이터 전송</a:t>
            </a:r>
            <a:endParaRPr lang="en-US" altLang="ko-KR" dirty="0"/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altLang="ko-KR" dirty="0"/>
              <a:t>KMS, SDN</a:t>
            </a:r>
            <a:r>
              <a:rPr lang="ko-KR" altLang="en-US" dirty="0"/>
              <a:t>을 통한 중앙 관리</a:t>
            </a:r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최적화 방안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914400" lvl="1" indent="-457200">
              <a:buAutoNum type="arabicPeriod"/>
            </a:pPr>
            <a:r>
              <a:rPr lang="ko-KR" altLang="en-US" dirty="0"/>
              <a:t>하드웨어 가속기 활용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ko-KR" altLang="en-US" dirty="0"/>
              <a:t>알고리즘 최적화</a:t>
            </a:r>
            <a:endParaRPr lang="en-US" altLang="ko-KR" dirty="0"/>
          </a:p>
          <a:p>
            <a:pPr lvl="2"/>
            <a:r>
              <a:rPr lang="ko-KR" altLang="en-US" dirty="0"/>
              <a:t>키 관리 과정에서의 병목 현상 감소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ko-KR" altLang="en-US" b="1" dirty="0">
                <a:solidFill>
                  <a:srgbClr val="2E75B6"/>
                </a:solidFill>
              </a:rPr>
              <a:t>프로토콜 오버헤드 최적화</a:t>
            </a:r>
            <a:endParaRPr lang="en-US" altLang="ko-KR" b="1" dirty="0">
              <a:solidFill>
                <a:srgbClr val="2E75B6"/>
              </a:solidFill>
            </a:endParaRPr>
          </a:p>
          <a:p>
            <a:pPr lvl="2"/>
            <a:r>
              <a:rPr lang="ko-KR" altLang="en-US" dirty="0"/>
              <a:t>실시간 통신이 필수적이기 때문</a:t>
            </a:r>
            <a:endParaRPr lang="en-US" altLang="ko-KR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8DD1E7-0CA2-46EB-A811-27C5D5C6F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696916032">
            <a:extLst>
              <a:ext uri="{FF2B5EF4-FFF2-40B4-BE49-F238E27FC236}">
                <a16:creationId xmlns:a16="http://schemas.microsoft.com/office/drawing/2014/main" id="{860374A5-8AA6-4C38-A7DB-19C6F9A9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5" y="1766377"/>
            <a:ext cx="5730815" cy="439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73599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3360</TotalTime>
  <Words>731</Words>
  <Application>Microsoft Macintosh PowerPoint</Application>
  <PresentationFormat>와이드스크린</PresentationFormat>
  <Paragraphs>138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CryptoCraft 테마</vt:lpstr>
      <vt:lpstr>제목 테마</vt:lpstr>
      <vt:lpstr>양자내성 암호 전환  프로토콜 확인</vt:lpstr>
      <vt:lpstr>TLS 1.3에서 양자내성암호 적용 가능성 분석</vt:lpstr>
      <vt:lpstr>TLS 1.3에서 양자내성암호 적용 가능성 분석</vt:lpstr>
      <vt:lpstr>TLS 1.3에서 양자내성암호 적용 가능성 분석</vt:lpstr>
      <vt:lpstr>Post-Quantum Cryptography (PQC) Network Instrument: Measuring PQC Adoption Rates and Identifying Migration Pathways</vt:lpstr>
      <vt:lpstr>Post-Quantum Cryptography (PQC) Network Instrument: Measuring PQC Adoption Rates and Identifying Migration Pathways</vt:lpstr>
      <vt:lpstr>Post-Quantum Cryptography (PQC) Network Instrument: Measuring PQC Adoption Rates and Identifying Migration Pathways</vt:lpstr>
      <vt:lpstr>Exploring Post Quantum Cryptography with Quantum KeyDistribution for Sustainable Mobile Network Architecture Design</vt:lpstr>
      <vt:lpstr>Exploring Post Quantum Cryptography with Quantum KeyDistribution for Sustainable Mobile Network Architecture Design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Minwoo Lee</cp:lastModifiedBy>
  <cp:revision>86</cp:revision>
  <dcterms:created xsi:type="dcterms:W3CDTF">2019-03-05T04:29:07Z</dcterms:created>
  <dcterms:modified xsi:type="dcterms:W3CDTF">2024-10-27T23:37:13Z</dcterms:modified>
</cp:coreProperties>
</file>